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03" r:id="rId2"/>
    <p:sldId id="572" r:id="rId3"/>
    <p:sldId id="487" r:id="rId4"/>
    <p:sldId id="316" r:id="rId5"/>
    <p:sldId id="575" r:id="rId6"/>
    <p:sldId id="574" r:id="rId7"/>
    <p:sldId id="355" r:id="rId8"/>
    <p:sldId id="576" r:id="rId9"/>
    <p:sldId id="405" r:id="rId10"/>
    <p:sldId id="342" r:id="rId11"/>
    <p:sldId id="581" r:id="rId12"/>
    <p:sldId id="391" r:id="rId13"/>
    <p:sldId id="448" r:id="rId14"/>
    <p:sldId id="344" r:id="rId15"/>
    <p:sldId id="449" r:id="rId16"/>
    <p:sldId id="392" r:id="rId17"/>
    <p:sldId id="450" r:id="rId18"/>
    <p:sldId id="564" r:id="rId19"/>
    <p:sldId id="577" r:id="rId20"/>
    <p:sldId id="578" r:id="rId21"/>
    <p:sldId id="541" r:id="rId22"/>
    <p:sldId id="579" r:id="rId23"/>
    <p:sldId id="345" r:id="rId24"/>
    <p:sldId id="580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78"/>
    <p:restoredTop sz="75319"/>
  </p:normalViewPr>
  <p:slideViewPr>
    <p:cSldViewPr snapToGrid="0" snapToObjects="1">
      <p:cViewPr varScale="1">
        <p:scale>
          <a:sx n="112" d="100"/>
          <a:sy n="112" d="100"/>
        </p:scale>
        <p:origin x="2104" y="20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 a plot, you start with the </a:t>
            </a:r>
            <a:r>
              <a:rPr lang="en-US" dirty="0" err="1"/>
              <a:t>ggplot</a:t>
            </a:r>
            <a:r>
              <a:rPr lang="en-US" dirty="0"/>
              <a:t> template, shown here in black, and you plug in the parts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those three pieces of information are: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A tidy data frame or </a:t>
            </a:r>
            <a:r>
              <a:rPr lang="en-US" dirty="0" err="1"/>
              <a:t>tibble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A </a:t>
            </a:r>
            <a:r>
              <a:rPr lang="en-US" dirty="0" err="1"/>
              <a:t>geom</a:t>
            </a:r>
            <a:r>
              <a:rPr lang="en-US" dirty="0"/>
              <a:t> function,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A set of aesthetic mappings.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14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mean by “tidy” data frame? </a:t>
            </a:r>
          </a:p>
          <a:p>
            <a:endParaRPr lang="en-US" dirty="0"/>
          </a:p>
          <a:p>
            <a:r>
              <a:rPr lang="en-US" dirty="0"/>
              <a:t>A data set can take on a lot of different shapes. But there is one shape that is best suited for data analysis, and that shape is called ”tidy.”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data set is tidy if: each variable is in its own column,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observation is in its own row,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value is in its own cell.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opposite of “tidy” is often called “messy.” And often times a lot of the data analysis work is to convert “messy” data into “tidy data.” </a:t>
            </a:r>
            <a:r>
              <a:rPr lang="en-US" dirty="0" err="1"/>
              <a:t>REDCapTidieR</a:t>
            </a:r>
            <a:r>
              <a:rPr lang="en-US" dirty="0"/>
              <a:t> has its name from this idea. It takes the output of </a:t>
            </a:r>
            <a:r>
              <a:rPr lang="en-US" dirty="0" err="1"/>
              <a:t>REDCapR</a:t>
            </a:r>
            <a:r>
              <a:rPr lang="en-US" dirty="0"/>
              <a:t> and makes it tidier.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step is to pick </a:t>
            </a:r>
            <a:r>
              <a:rPr lang="en-US" b="0" baseline="0" dirty="0"/>
              <a:t>a </a:t>
            </a:r>
            <a:r>
              <a:rPr lang="en-US" b="1" baseline="0" dirty="0" err="1"/>
              <a:t>geom</a:t>
            </a:r>
            <a:r>
              <a:rPr lang="en-US" b="1" baseline="0" dirty="0"/>
              <a:t> </a:t>
            </a:r>
            <a:r>
              <a:rPr lang="en-US" b="0" baseline="0" dirty="0"/>
              <a:t>function… this is how you tell R what kind of plot you want to create.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97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are a couple of useful </a:t>
            </a:r>
            <a:r>
              <a:rPr lang="en-US" baseline="0" dirty="0" err="1"/>
              <a:t>geom</a:t>
            </a:r>
            <a:r>
              <a:rPr lang="en-US" baseline="0" dirty="0"/>
              <a:t> functions, but there are many more. With these 6 you can make histograms, bar plots, scatter plots, dot plots, boxplots, and line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5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baseline="0" dirty="0"/>
              <a:t>The third and last step is to write “aesthetic mappings”. This is where you tell R how you want the columns of the data frame represented as graphical markings on the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8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Aesthetic mappings work like this. You write a comma separated list of graphical properties such as x for x coordinate, equals sign, and the name of a specific column in your data frame.</a:t>
            </a:r>
          </a:p>
          <a:p>
            <a:endParaRPr lang="en-US" dirty="0"/>
          </a:p>
          <a:p>
            <a:r>
              <a:rPr lang="en-US" dirty="0"/>
              <a:t>For example: look at this data frame here. It has 3 columns: a, b, and c. And then look at this x/y grid, that’ll be our graph.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aesthetic mapping above defines that </a:t>
            </a:r>
            <a:r>
              <a:rPr lang="en-US" b="1" dirty="0"/>
              <a:t>x</a:t>
            </a:r>
            <a:r>
              <a:rPr lang="en-US" dirty="0"/>
              <a:t> axis position of each marking should be derived from the "</a:t>
            </a:r>
            <a:r>
              <a:rPr lang="en-US" b="1" dirty="0"/>
              <a:t>a</a:t>
            </a:r>
            <a:r>
              <a:rPr lang="en-US" dirty="0"/>
              <a:t>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y</a:t>
            </a:r>
            <a:r>
              <a:rPr lang="en-US" dirty="0"/>
              <a:t> axis position from the "</a:t>
            </a:r>
            <a:r>
              <a:rPr lang="en-US" b="1" dirty="0"/>
              <a:t>b</a:t>
            </a:r>
            <a:r>
              <a:rPr lang="en-US" dirty="0"/>
              <a:t>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that the </a:t>
            </a:r>
            <a:r>
              <a:rPr lang="en-US" b="1" dirty="0"/>
              <a:t>color </a:t>
            </a:r>
            <a:r>
              <a:rPr lang="en-US" dirty="0"/>
              <a:t>should come from the "</a:t>
            </a:r>
            <a:r>
              <a:rPr lang="en-US" b="1" dirty="0"/>
              <a:t>c</a:t>
            </a:r>
            <a:r>
              <a:rPr lang="en-US" dirty="0"/>
              <a:t>" column.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result, you get the following graph, which visually encodes all the information from those 3 columns in the data frame.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this is what aesthetic mappings are. They are a list of these expressions, separated by commas, that connect some aesthetic, e.g. x position, with a column of a data frame, e.g. a in this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1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recap. To make any kind of graph, use the </a:t>
            </a:r>
            <a:r>
              <a:rPr lang="en-US" dirty="0" err="1"/>
              <a:t>ggplot</a:t>
            </a:r>
            <a:r>
              <a:rPr lang="en-US" dirty="0"/>
              <a:t> template! And then…</a:t>
            </a:r>
          </a:p>
          <a:p>
            <a:endParaRPr lang="en-US" b="0" baseline="0" dirty="0"/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/>
              <a:t>Choose a tidy data frame (this contains the data you want to plot),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Pick a </a:t>
            </a:r>
            <a:r>
              <a:rPr lang="en-US" b="0" baseline="0" dirty="0" err="1"/>
              <a:t>geom</a:t>
            </a:r>
            <a:r>
              <a:rPr lang="en-US" b="0" baseline="0" dirty="0"/>
              <a:t> function (this is the type of plot you want to create), and 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Write aesthetic mappings (this is where you map data columns to position, color, and other features of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53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3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 grammar for transforming data frames. Some of the key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are: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select(), which subsets columns by name;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filter(), which subsets rows by a logical condition;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mutate(), which creates new calculated columns.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The pipe operator, written |&gt;, can be used to string together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into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29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Lots of info - provide reassurance 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“What Else?” section should mention things that would be covered in a comprehensive course and/or are of strong interest to the intended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</a:t>
            </a:r>
            <a:r>
              <a:rPr lang="en-US" dirty="0" err="1"/>
              <a:t>dplyr</a:t>
            </a:r>
            <a:r>
              <a:rPr lang="en-US" dirty="0"/>
              <a:t> cheat sheet which gives a great overview of those functions. I’ve linked it on the course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ggplot</a:t>
            </a:r>
            <a:r>
              <a:rPr lang="en-US" dirty="0"/>
              <a:t> Cheat</a:t>
            </a:r>
            <a:r>
              <a:rPr lang="en-US" baseline="0" dirty="0"/>
              <a:t> Sheet – and I’m going to ask our TAs to drop the link in the chat - is great to have on hand as you’re exploring your data. It reviews the basic template for building any plot and also lists the most useful </a:t>
            </a:r>
            <a:r>
              <a:rPr lang="en-US" baseline="0" dirty="0" err="1"/>
              <a:t>geom</a:t>
            </a:r>
            <a:r>
              <a:rPr lang="en-US" baseline="0" dirty="0"/>
              <a:t> functions. And it looks like Posit has made a more HTML version of this which is maybe a little bit less overwhelming.</a:t>
            </a:r>
          </a:p>
          <a:p>
            <a:endParaRPr lang="en-US" baseline="0" dirty="0"/>
          </a:p>
          <a:p>
            <a:r>
              <a:rPr lang="en-US" baseline="0" dirty="0"/>
              <a:t>https://</a:t>
            </a:r>
            <a:r>
              <a:rPr lang="en-US" baseline="0" dirty="0" err="1"/>
              <a:t>rstudio.github.io</a:t>
            </a:r>
            <a:r>
              <a:rPr lang="en-US" baseline="0" dirty="0"/>
              <a:t>/</a:t>
            </a:r>
            <a:r>
              <a:rPr lang="en-US" baseline="0" dirty="0" err="1"/>
              <a:t>cheatsheets</a:t>
            </a:r>
            <a:r>
              <a:rPr lang="en-US" baseline="0" dirty="0"/>
              <a:t>/data-</a:t>
            </a:r>
            <a:r>
              <a:rPr lang="en-US" baseline="0" dirty="0" err="1"/>
              <a:t>visualization.pdf</a:t>
            </a:r>
            <a:endParaRPr lang="en-US" baseline="0" dirty="0"/>
          </a:p>
          <a:p>
            <a:r>
              <a:rPr lang="en-US" baseline="0" dirty="0"/>
              <a:t>https://</a:t>
            </a:r>
            <a:r>
              <a:rPr lang="en-US" baseline="0" dirty="0" err="1"/>
              <a:t>rstudio.github.io</a:t>
            </a:r>
            <a:r>
              <a:rPr lang="en-US" baseline="0" dirty="0"/>
              <a:t>/</a:t>
            </a:r>
            <a:r>
              <a:rPr lang="en-US" baseline="0" dirty="0" err="1"/>
              <a:t>cheatsheets</a:t>
            </a:r>
            <a:r>
              <a:rPr lang="en-US" baseline="0" dirty="0"/>
              <a:t>/html/data-</a:t>
            </a:r>
            <a:r>
              <a:rPr lang="en-US" baseline="0" dirty="0" err="1"/>
              <a:t>visualization.html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99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Beyond </a:t>
            </a:r>
            <a:r>
              <a:rPr lang="en-US" dirty="0" err="1"/>
              <a:t>dplyr</a:t>
            </a:r>
            <a:r>
              <a:rPr lang="en-US" dirty="0"/>
              <a:t>, there are a number of other packages that provide powerful tools for data transformation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Tidyr</a:t>
            </a:r>
            <a:r>
              <a:rPr lang="en-US" dirty="0"/>
              <a:t> provides a lot more functions like </a:t>
            </a:r>
            <a:r>
              <a:rPr lang="en-US" dirty="0" err="1"/>
              <a:t>dplyr</a:t>
            </a:r>
            <a:r>
              <a:rPr lang="en-US" dirty="0"/>
              <a:t> that allow you to convert messy data frames into tidy ones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Lubridate</a:t>
            </a:r>
            <a:r>
              <a:rPr lang="en-US" dirty="0"/>
              <a:t> provides functions to manipulate times and dates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Stringr</a:t>
            </a:r>
            <a:r>
              <a:rPr lang="en-US" dirty="0"/>
              <a:t> provides tools for manipulating pieces of text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Purrr</a:t>
            </a:r>
            <a:r>
              <a:rPr lang="en-US" dirty="0"/>
              <a:t> offers advanced functionality to automate complex data transformations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</a:t>
            </a:r>
            <a:r>
              <a:rPr lang="en-US" dirty="0" err="1"/>
              <a:t>Dbplyr</a:t>
            </a:r>
            <a:r>
              <a:rPr lang="en-US" dirty="0"/>
              <a:t> allows you to interact with a table inside a database as if it were a data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2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we’ve imported our CAR-T cell data, let’s take a look at transforming and visualizing some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64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is a</a:t>
            </a:r>
            <a:r>
              <a:rPr lang="en-US" baseline="0" dirty="0"/>
              <a:t> set of packages for data analysis in 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The basic tenets of “tidy” data analysis include: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should organize the data in a consistent, intuitive 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Code should be, as much as possible, human readable, </a:t>
            </a:r>
            <a:r>
              <a:rPr lang="en-US" dirty="0" err="1"/>
              <a:t>concide</a:t>
            </a:r>
            <a:r>
              <a:rPr lang="en-US" dirty="0"/>
              <a:t>, and consistent.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you should be build pipelines from atomic data analysis steps.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8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learn the four major </a:t>
            </a:r>
            <a:r>
              <a:rPr lang="en-US" dirty="0" err="1"/>
              <a:t>tidyverse</a:t>
            </a:r>
            <a:r>
              <a:rPr lang="en-US" dirty="0"/>
              <a:t> functions today: filter, select, mutate, and the pipe. </a:t>
            </a:r>
          </a:p>
          <a:p>
            <a:endParaRPr lang="en-US" dirty="0"/>
          </a:p>
          <a:p>
            <a:r>
              <a:rPr lang="en-US" dirty="0"/>
              <a:t>You use filter to subset rows by a logical condition. Filter takes two arguments: a data frame or </a:t>
            </a:r>
            <a:r>
              <a:rPr lang="en-US" dirty="0" err="1"/>
              <a:t>tibble</a:t>
            </a:r>
            <a:r>
              <a:rPr lang="en-US" dirty="0"/>
              <a:t>, and a condition. </a:t>
            </a:r>
          </a:p>
          <a:p>
            <a:r>
              <a:rPr lang="en-US" dirty="0"/>
              <a:t>*** The condition is a logical test that the filter function will apply to each row. Filter then returns a data frame with all the rows for which the logical test is TRUE. So it’s like a reverse filter – it keeps rows that match that condition. An example would be: filter demographics, age &gt; 10. </a:t>
            </a:r>
          </a:p>
          <a:p>
            <a:endParaRPr lang="en-US" dirty="0"/>
          </a:p>
          <a:p>
            <a:r>
              <a:rPr lang="en-US" dirty="0"/>
              <a:t>*** You use select to subset columns using their names. Like filter, select also takes two arguments: a data frame, and one or more columns. Select then returns a data frame with all the selected columns but all others dropped</a:t>
            </a:r>
          </a:p>
          <a:p>
            <a:r>
              <a:rPr lang="en-US" dirty="0"/>
              <a:t>*** You can select multiple columns by separating them with commas; and if you want to drop columns instead of selecting them you can put a “minus” in front of the column name. An example would be, select demographics, -name, -dob. </a:t>
            </a:r>
          </a:p>
          <a:p>
            <a:endParaRPr lang="en-US" dirty="0"/>
          </a:p>
          <a:p>
            <a:r>
              <a:rPr lang="en-US" dirty="0"/>
              <a:t>An important thing to note is that all </a:t>
            </a:r>
            <a:r>
              <a:rPr lang="en-US" dirty="0" err="1"/>
              <a:t>tidyverse</a:t>
            </a:r>
            <a:r>
              <a:rPr lang="en-US" dirty="0"/>
              <a:t> functions return a modified object, they don’t modify the original object.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4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use mutate to create new columns. These are actually calculated columns that can be based on values in other columns. For example, if you have a demographics table with a date of birth, you can use mutate to create a new column with the age as of today. Mutate takes as its first argument a data frame – this should start to sound familiar, and we’ll make a point about this shortly – and it also takes an expression formed like column name = some expression. So you could say mutate demographics, age = today – dob.</a:t>
            </a:r>
          </a:p>
          <a:p>
            <a:endParaRPr lang="en-US" dirty="0"/>
          </a:p>
          <a:p>
            <a:r>
              <a:rPr lang="en-US" dirty="0"/>
              <a:t>*** </a:t>
            </a:r>
            <a:r>
              <a:rPr lang="en-US" dirty="0" err="1"/>
              <a:t>Tidyverse</a:t>
            </a:r>
            <a:r>
              <a:rPr lang="en-US" dirty="0"/>
              <a:t> functions such as filter, select, and mutate can be chained together into a pipeline. </a:t>
            </a:r>
          </a:p>
          <a:p>
            <a:r>
              <a:rPr lang="en-US" dirty="0"/>
              <a:t>*** You use the pipe operator, written vertical dash (?) greater than, to connect </a:t>
            </a:r>
            <a:r>
              <a:rPr lang="en-US" dirty="0" err="1"/>
              <a:t>tidyverse</a:t>
            </a:r>
            <a:r>
              <a:rPr lang="en-US" dirty="0"/>
              <a:t> functions. The pipe operator is </a:t>
            </a:r>
            <a:r>
              <a:rPr lang="en-US" dirty="0" err="1"/>
              <a:t>ofen</a:t>
            </a:r>
            <a:r>
              <a:rPr lang="en-US" dirty="0"/>
              <a:t> pronounced “then”</a:t>
            </a:r>
          </a:p>
          <a:p>
            <a:r>
              <a:rPr lang="en-US" dirty="0"/>
              <a:t>*** You will often see percent greater than percent which is the original pipe operator, and they work almost exactly the same, but the new pipe operator is preferred now.</a:t>
            </a:r>
          </a:p>
          <a:p>
            <a:r>
              <a:rPr lang="en-US" dirty="0"/>
              <a:t>So this pipeline reads,</a:t>
            </a:r>
          </a:p>
          <a:p>
            <a:r>
              <a:rPr lang="en-US" dirty="0"/>
              <a:t>Data, then filter for condition, then select these columns, then mutate, and so on. This is really easy to follow and is one of the reasons that the </a:t>
            </a:r>
            <a:r>
              <a:rPr lang="en-US" dirty="0" err="1"/>
              <a:t>tidyverse</a:t>
            </a:r>
            <a:r>
              <a:rPr lang="en-US" dirty="0"/>
              <a:t> is so popular.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6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How does the pipe work? </a:t>
            </a:r>
          </a:p>
          <a:p>
            <a:endParaRPr lang="en-US" i="0" baseline="0" dirty="0"/>
          </a:p>
          <a:p>
            <a:r>
              <a:rPr lang="en-US" i="0" baseline="0" dirty="0"/>
              <a:t>The pipe operator takes the object on its left - here the </a:t>
            </a:r>
            <a:r>
              <a:rPr lang="en-US" i="0" baseline="0" dirty="0" err="1"/>
              <a:t>redcart</a:t>
            </a:r>
            <a:r>
              <a:rPr lang="en-US" i="0" baseline="0" dirty="0"/>
              <a:t> data frame - and ** plugs it as the first argument of the function on its right - here as the first argument to the filter function. Remember that all the </a:t>
            </a:r>
            <a:r>
              <a:rPr lang="en-US" i="0" baseline="0" dirty="0" err="1"/>
              <a:t>tidyverse</a:t>
            </a:r>
            <a:r>
              <a:rPr lang="en-US" i="0" baseline="0" dirty="0"/>
              <a:t> functions have a data frame as its first argument and return a data frame? That’s why. So you can pass a data frame through the pipeline, plugging the output after each step as the input of the next.</a:t>
            </a:r>
          </a:p>
          <a:p>
            <a:endParaRPr lang="en-US" i="0" baseline="0" dirty="0"/>
          </a:p>
          <a:p>
            <a:r>
              <a:rPr lang="en-US" i="0" baseline="0" dirty="0"/>
              <a:t>So if you look at the two lines of code here – a filter </a:t>
            </a:r>
            <a:r>
              <a:rPr lang="en-US" i="0" baseline="0" dirty="0" err="1"/>
              <a:t>redcart</a:t>
            </a:r>
            <a:r>
              <a:rPr lang="en-US" i="0" baseline="0" dirty="0"/>
              <a:t>, structure == repeating – this is equivalent to </a:t>
            </a:r>
            <a:r>
              <a:rPr lang="en-US" i="0" baseline="0" dirty="0" err="1"/>
              <a:t>redcart</a:t>
            </a:r>
            <a:r>
              <a:rPr lang="en-US" i="0" baseline="0" dirty="0"/>
              <a:t>, then filter structure == repeating.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8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81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The ggplot2 package is </a:t>
            </a:r>
            <a:r>
              <a:rPr lang="en-US" i="0" baseline="0" dirty="0"/>
              <a:t>part of the </a:t>
            </a:r>
            <a:r>
              <a:rPr lang="en-US" i="0" baseline="0" dirty="0" err="1"/>
              <a:t>tidyverse</a:t>
            </a:r>
            <a:r>
              <a:rPr lang="en-US" i="0" baseline="0" dirty="0"/>
              <a:t> and it extends the idea that you can build things piece by piece to building plots.</a:t>
            </a:r>
            <a:endParaRPr lang="en-US" b="0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6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5400" b="1" dirty="0"/>
              <a:t>Transform </a:t>
            </a:r>
            <a:r>
              <a:rPr lang="en-US" sz="5400" b="1"/>
              <a:t>and Visualize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 dirty="0" err="1"/>
              <a:t>REDCapCon</a:t>
            </a:r>
            <a:r>
              <a:rPr lang="en-US" sz="28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make </a:t>
            </a:r>
            <a:r>
              <a:rPr lang="en-US" b="1" dirty="0"/>
              <a:t>any</a:t>
            </a:r>
            <a:r>
              <a:rPr lang="en-US" dirty="0"/>
              <a:t> kind of plot: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61201" y="4912901"/>
            <a:ext cx="36830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3. Write aesthetic </a:t>
            </a:r>
            <a:r>
              <a:rPr lang="en-US" sz="2800" b="1" dirty="0">
                <a:solidFill>
                  <a:schemeClr val="bg1"/>
                </a:solidFill>
              </a:rPr>
              <a:t>mappings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A5A752-899A-ABE7-F072-6B4470085CAD}"/>
              </a:ext>
            </a:extLst>
          </p:cNvPr>
          <p:cNvSpPr txBox="1">
            <a:spLocks/>
          </p:cNvSpPr>
          <p:nvPr/>
        </p:nvSpPr>
        <p:spPr>
          <a:xfrm>
            <a:off x="1024128" y="5543599"/>
            <a:ext cx="9720072" cy="646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none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/>
              <a:t>Use the </a:t>
            </a:r>
            <a:r>
              <a:rPr lang="en-US" b="1" dirty="0" err="1"/>
              <a:t>ggplot</a:t>
            </a:r>
            <a:r>
              <a:rPr lang="en-US" b="1" dirty="0"/>
              <a:t> template!</a:t>
            </a:r>
          </a:p>
        </p:txBody>
      </p:sp>
    </p:spTree>
    <p:extLst>
      <p:ext uri="{BB962C8B-B14F-4D97-AF65-F5344CB8AC3E}">
        <p14:creationId xmlns:p14="http://schemas.microsoft.com/office/powerpoint/2010/main" val="49381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make </a:t>
            </a:r>
            <a:r>
              <a:rPr lang="en-US" b="1" dirty="0"/>
              <a:t>any</a:t>
            </a:r>
            <a:r>
              <a:rPr lang="en-US" dirty="0"/>
              <a:t> kind of graph: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54908" y="1623959"/>
            <a:ext cx="2856879" cy="1508105"/>
            <a:chOff x="896764" y="1596230"/>
            <a:chExt cx="2365216" cy="1508105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1. Pick a “tidy”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data</a:t>
              </a:r>
              <a:r>
                <a:rPr lang="en-US" sz="2800" dirty="0">
                  <a:solidFill>
                    <a:schemeClr val="bg1"/>
                  </a:solidFill>
                </a:rPr>
                <a:t>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66843" y="4635902"/>
            <a:ext cx="3082490" cy="1508105"/>
            <a:chOff x="896764" y="1596230"/>
            <a:chExt cx="2365216" cy="1508105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713"/>
                <a:gd name="adj2" fmla="val -9575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2. Pick a “</a:t>
              </a:r>
              <a:r>
                <a:rPr lang="en-US" sz="2800" b="1" dirty="0" err="1">
                  <a:solidFill>
                    <a:schemeClr val="bg1"/>
                  </a:solidFill>
                </a:rPr>
                <a:t>geom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r>
                <a:rPr 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</a:rPr>
                <a:t>function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61201" y="4771720"/>
            <a:ext cx="3683000" cy="1246648"/>
            <a:chOff x="896764" y="1732048"/>
            <a:chExt cx="2365216" cy="124664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986"/>
                <a:gd name="adj2" fmla="val -9655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764" y="1873229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3. Write aesthetic </a:t>
              </a:r>
              <a:r>
                <a:rPr lang="en-US" sz="2800" b="1" dirty="0">
                  <a:solidFill>
                    <a:schemeClr val="bg1"/>
                  </a:solidFill>
                </a:rPr>
                <a:t>mappings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63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" y="2941998"/>
            <a:ext cx="4563412" cy="2029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92D050"/>
                </a:solidFill>
              </a:rPr>
              <a:t>observation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Pick a “Tidy” Data Frame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EE787-05C3-BA4D-A790-C6EA3B853815}"/>
              </a:ext>
            </a:extLst>
          </p:cNvPr>
          <p:cNvSpPr txBox="1"/>
          <p:nvPr/>
        </p:nvSpPr>
        <p:spPr>
          <a:xfrm>
            <a:off x="7489371" y="6272784"/>
            <a:ext cx="403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Wickham H. </a:t>
            </a:r>
            <a:r>
              <a:rPr lang="en-US" b="1" dirty="0"/>
              <a:t>Tidy Data</a:t>
            </a:r>
            <a:r>
              <a:rPr lang="en-US" dirty="0"/>
              <a:t>. </a:t>
            </a:r>
            <a:r>
              <a:rPr lang="en-US" i="1" dirty="0"/>
              <a:t>J Stat Soft</a:t>
            </a:r>
            <a:r>
              <a:rPr lang="en-US" dirty="0"/>
              <a:t> 2014.</a:t>
            </a:r>
          </a:p>
        </p:txBody>
      </p:sp>
    </p:spTree>
    <p:extLst>
      <p:ext uri="{BB962C8B-B14F-4D97-AF65-F5344CB8AC3E}">
        <p14:creationId xmlns:p14="http://schemas.microsoft.com/office/powerpoint/2010/main" val="40415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8" name="Rounded Rectangular Callout 7"/>
          <p:cNvSpPr/>
          <p:nvPr/>
        </p:nvSpPr>
        <p:spPr>
          <a:xfrm>
            <a:off x="4054908" y="1759777"/>
            <a:ext cx="2856879" cy="1246648"/>
          </a:xfrm>
          <a:prstGeom prst="wedgeRoundRectCallout">
            <a:avLst>
              <a:gd name="adj1" fmla="val -5093"/>
              <a:gd name="adj2" fmla="val 8041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54908" y="1623959"/>
            <a:ext cx="2856879" cy="1508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1. Pick a “tidy”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data</a:t>
            </a:r>
            <a:r>
              <a:rPr lang="en-US" sz="2800" dirty="0">
                <a:solidFill>
                  <a:schemeClr val="bg1"/>
                </a:solidFill>
              </a:rPr>
              <a:t> frame</a:t>
            </a:r>
            <a:endParaRPr lang="en-US" sz="2800" b="1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6843" y="4635902"/>
            <a:ext cx="3082490" cy="1508105"/>
            <a:chOff x="896764" y="1596230"/>
            <a:chExt cx="2365216" cy="1508105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713"/>
                <a:gd name="adj2" fmla="val -9575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2. Pick a “</a:t>
              </a:r>
              <a:r>
                <a:rPr lang="en-US" sz="2800" b="1" dirty="0" err="1">
                  <a:solidFill>
                    <a:schemeClr val="bg1"/>
                  </a:solidFill>
                </a:rPr>
                <a:t>geom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r>
                <a:rPr 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</a:rPr>
                <a:t>function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36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Pick a “</a:t>
            </a:r>
            <a:r>
              <a:rPr lang="en-US" dirty="0" err="1"/>
              <a:t>Geom</a:t>
            </a:r>
            <a:r>
              <a:rPr lang="en-US" dirty="0"/>
              <a:t>”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353323"/>
            <a:ext cx="829152" cy="835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3457444"/>
            <a:ext cx="829152" cy="832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4610205"/>
            <a:ext cx="829152" cy="84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806" y="4610205"/>
            <a:ext cx="864611" cy="835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537" y="3471524"/>
            <a:ext cx="864611" cy="876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537" y="2353323"/>
            <a:ext cx="829911" cy="82744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02832" y="2450851"/>
            <a:ext cx="3791681" cy="654654"/>
            <a:chOff x="5713441" y="3772357"/>
            <a:chExt cx="4576871" cy="654654"/>
          </a:xfrm>
        </p:grpSpPr>
        <p:sp>
          <p:nvSpPr>
            <p:cNvPr id="11" name="Rectangle 10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histogram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2832" y="3557988"/>
            <a:ext cx="3791681" cy="654654"/>
            <a:chOff x="5713441" y="3772357"/>
            <a:chExt cx="4576871" cy="654654"/>
          </a:xfrm>
        </p:grpSpPr>
        <p:sp>
          <p:nvSpPr>
            <p:cNvPr id="15" name="Rectangle 14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bar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02832" y="4700693"/>
            <a:ext cx="3791681" cy="654654"/>
            <a:chOff x="5713441" y="3772357"/>
            <a:chExt cx="4576871" cy="654654"/>
          </a:xfrm>
        </p:grpSpPr>
        <p:sp>
          <p:nvSpPr>
            <p:cNvPr id="18" name="Rectangle 17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point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13641" y="2450851"/>
            <a:ext cx="3791681" cy="654654"/>
            <a:chOff x="5713441" y="3772357"/>
            <a:chExt cx="4576871" cy="654654"/>
          </a:xfrm>
        </p:grpSpPr>
        <p:sp>
          <p:nvSpPr>
            <p:cNvPr id="30" name="Rectangle 29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dotplot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13641" y="3557988"/>
            <a:ext cx="3791681" cy="654654"/>
            <a:chOff x="5713441" y="3772357"/>
            <a:chExt cx="4576871" cy="654654"/>
          </a:xfrm>
        </p:grpSpPr>
        <p:sp>
          <p:nvSpPr>
            <p:cNvPr id="33" name="Rectangle 32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boxplot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313641" y="4700693"/>
            <a:ext cx="3791681" cy="654654"/>
            <a:chOff x="5713441" y="3772357"/>
            <a:chExt cx="4576871" cy="654654"/>
          </a:xfrm>
        </p:grpSpPr>
        <p:sp>
          <p:nvSpPr>
            <p:cNvPr id="36" name="Rectangle 35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line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84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8" name="Rounded Rectangular Callout 7"/>
          <p:cNvSpPr/>
          <p:nvPr/>
        </p:nvSpPr>
        <p:spPr>
          <a:xfrm>
            <a:off x="4054908" y="1759777"/>
            <a:ext cx="2856879" cy="1246648"/>
          </a:xfrm>
          <a:prstGeom prst="wedgeRoundRectCallout">
            <a:avLst>
              <a:gd name="adj1" fmla="val -6901"/>
              <a:gd name="adj2" fmla="val 80824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2166843" y="4771720"/>
            <a:ext cx="3082490" cy="1246648"/>
          </a:xfrm>
          <a:prstGeom prst="wedgeRoundRectCallout">
            <a:avLst>
              <a:gd name="adj1" fmla="val -713"/>
              <a:gd name="adj2" fmla="val -95756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66843" y="4635902"/>
            <a:ext cx="3082490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2. Pick a “</a:t>
            </a:r>
            <a:r>
              <a:rPr lang="en-US" sz="2800" b="1" dirty="0" err="1">
                <a:solidFill>
                  <a:schemeClr val="bg1"/>
                </a:solidFill>
              </a:rPr>
              <a:t>geom</a:t>
            </a:r>
            <a:r>
              <a:rPr lang="en-US" sz="2800" dirty="0">
                <a:solidFill>
                  <a:schemeClr val="bg1"/>
                </a:solidFill>
              </a:rPr>
              <a:t>”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function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4908" y="1623959"/>
            <a:ext cx="2856879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1. Pick a “tidy”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data</a:t>
            </a:r>
            <a:r>
              <a:rPr lang="en-US" sz="2800" dirty="0">
                <a:solidFill>
                  <a:schemeClr val="bg1"/>
                </a:solidFill>
              </a:rPr>
              <a:t> frame</a:t>
            </a:r>
            <a:endParaRPr lang="en-US" sz="2800" b="1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061201" y="4771720"/>
            <a:ext cx="3683000" cy="1246648"/>
            <a:chOff x="896764" y="1732048"/>
            <a:chExt cx="2365216" cy="124664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986"/>
                <a:gd name="adj2" fmla="val -9655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764" y="1873229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3. Write aesthetic </a:t>
              </a:r>
              <a:r>
                <a:rPr lang="en-US" sz="2800" b="1" dirty="0">
                  <a:solidFill>
                    <a:schemeClr val="bg1"/>
                  </a:solidFill>
                </a:rPr>
                <a:t>mappings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29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1682-FAFE-4D4E-9D03-4E787310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Write Aesthetic Mappings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4F609-F679-F244-B1FF-ED1278E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3469810"/>
            <a:ext cx="2755900" cy="27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DF1D8-3E93-9846-A96E-C1939088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67" y="3444818"/>
            <a:ext cx="2916766" cy="27808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EEB69F-B70D-7E43-9771-568F765C7B6C}"/>
              </a:ext>
            </a:extLst>
          </p:cNvPr>
          <p:cNvGrpSpPr/>
          <p:nvPr/>
        </p:nvGrpSpPr>
        <p:grpSpPr>
          <a:xfrm>
            <a:off x="2983876" y="1962227"/>
            <a:ext cx="6148048" cy="685800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6C251A-F09D-E44F-AC71-DDCDD270C24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574EC7-98C4-9842-9CEA-74491FBA28B2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x = a, y = b, color = c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849343-460C-9E47-BD9B-FA6324E3E114}"/>
              </a:ext>
            </a:extLst>
          </p:cNvPr>
          <p:cNvSpPr txBox="1"/>
          <p:nvPr/>
        </p:nvSpPr>
        <p:spPr>
          <a:xfrm>
            <a:off x="1969602" y="2931392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82F1-9C24-8B42-8478-E31AEC3FB625}"/>
              </a:ext>
            </a:extLst>
          </p:cNvPr>
          <p:cNvSpPr txBox="1"/>
          <p:nvPr/>
        </p:nvSpPr>
        <p:spPr>
          <a:xfrm>
            <a:off x="7570302" y="2921598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D6AF3-C894-8640-BA97-A921B10E74B1}"/>
              </a:ext>
            </a:extLst>
          </p:cNvPr>
          <p:cNvSpPr txBox="1"/>
          <p:nvPr/>
        </p:nvSpPr>
        <p:spPr>
          <a:xfrm>
            <a:off x="6888736" y="45736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30A59-A1E1-774A-B99E-3D76EC08C2D8}"/>
              </a:ext>
            </a:extLst>
          </p:cNvPr>
          <p:cNvSpPr txBox="1"/>
          <p:nvPr/>
        </p:nvSpPr>
        <p:spPr>
          <a:xfrm>
            <a:off x="8537068" y="61230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41D5110-D044-2B45-B61C-D96D8B9DAF1A}"/>
              </a:ext>
            </a:extLst>
          </p:cNvPr>
          <p:cNvCxnSpPr/>
          <p:nvPr/>
        </p:nvCxnSpPr>
        <p:spPr>
          <a:xfrm rot="5400000" flipH="1" flipV="1">
            <a:off x="4435183" y="3608078"/>
            <a:ext cx="1380652" cy="3837517"/>
          </a:xfrm>
          <a:prstGeom prst="curvedConnector4">
            <a:avLst>
              <a:gd name="adj1" fmla="val -31888"/>
              <a:gd name="adj2" fmla="val 53779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819B176-5370-EE45-AD74-073D91F93D49}"/>
              </a:ext>
            </a:extLst>
          </p:cNvPr>
          <p:cNvCxnSpPr/>
          <p:nvPr/>
        </p:nvCxnSpPr>
        <p:spPr>
          <a:xfrm>
            <a:off x="2202178" y="6189226"/>
            <a:ext cx="6476155" cy="195438"/>
          </a:xfrm>
          <a:prstGeom prst="curvedConnector3">
            <a:avLst>
              <a:gd name="adj1" fmla="val -72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7304EDF-1D6C-DA46-9876-52D9041D1BC2}"/>
              </a:ext>
            </a:extLst>
          </p:cNvPr>
          <p:cNvSpPr/>
          <p:nvPr/>
        </p:nvSpPr>
        <p:spPr>
          <a:xfrm>
            <a:off x="4838699" y="4174748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8D72AD-1AA7-0243-A775-162F61B81C4C}"/>
              </a:ext>
            </a:extLst>
          </p:cNvPr>
          <p:cNvSpPr/>
          <p:nvPr/>
        </p:nvSpPr>
        <p:spPr>
          <a:xfrm>
            <a:off x="4838699" y="4728152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A3BA11-F6BC-5B4C-9D69-4134A8240DDE}"/>
              </a:ext>
            </a:extLst>
          </p:cNvPr>
          <p:cNvSpPr/>
          <p:nvPr/>
        </p:nvSpPr>
        <p:spPr>
          <a:xfrm>
            <a:off x="4838698" y="5281556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020EE-2EE9-D943-BBEE-FE730FD3329F}"/>
              </a:ext>
            </a:extLst>
          </p:cNvPr>
          <p:cNvSpPr/>
          <p:nvPr/>
        </p:nvSpPr>
        <p:spPr>
          <a:xfrm>
            <a:off x="4843566" y="5834960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706DC1-4BAB-FB4F-AAD7-ADEC4C793008}"/>
              </a:ext>
            </a:extLst>
          </p:cNvPr>
          <p:cNvSpPr/>
          <p:nvPr/>
        </p:nvSpPr>
        <p:spPr>
          <a:xfrm>
            <a:off x="3905211" y="2070468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32FCC-F00A-7F49-8C49-AE5F6DD9707F}"/>
              </a:ext>
            </a:extLst>
          </p:cNvPr>
          <p:cNvSpPr/>
          <p:nvPr/>
        </p:nvSpPr>
        <p:spPr>
          <a:xfrm>
            <a:off x="5366958" y="2065237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4048EE-2B18-1345-93EB-272418366B0A}"/>
              </a:ext>
            </a:extLst>
          </p:cNvPr>
          <p:cNvSpPr/>
          <p:nvPr/>
        </p:nvSpPr>
        <p:spPr>
          <a:xfrm>
            <a:off x="6888735" y="2071245"/>
            <a:ext cx="1938393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1627 1.48148E-6 C 0.16836 1.48148E-6 0.23268 0.00879 0.23268 0.0162 L 0.23268 0.0331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164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14427 4.44444E-6 C 0.20885 4.44444E-6 0.28867 0.0412 0.28867 0.07476 L 0.28867 0.15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27" y="7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17292 -2.59259E-6 C 0.25026 -2.59259E-6 0.34583 -0.03541 0.34583 -0.06412 L 0.34583 -0.1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6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4375 1.85185E-6 C 0.2082 1.85185E-6 0.28763 -0.03195 0.28763 -0.05741 L 0.28763 -0.1141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make </a:t>
            </a:r>
            <a:r>
              <a:rPr lang="en-US" b="1" dirty="0"/>
              <a:t>any</a:t>
            </a:r>
            <a:r>
              <a:rPr lang="en-US" dirty="0"/>
              <a:t> kind of graph: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54908" y="1623959"/>
            <a:ext cx="2856879" cy="1508105"/>
            <a:chOff x="896764" y="1596230"/>
            <a:chExt cx="2365216" cy="1508105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1. Pick a “tidy”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data</a:t>
              </a:r>
              <a:r>
                <a:rPr lang="en-US" sz="2800" dirty="0">
                  <a:solidFill>
                    <a:schemeClr val="bg1"/>
                  </a:solidFill>
                </a:rPr>
                <a:t>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66843" y="4635902"/>
            <a:ext cx="3082490" cy="1508105"/>
            <a:chOff x="896764" y="1596230"/>
            <a:chExt cx="2365216" cy="1508105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713"/>
                <a:gd name="adj2" fmla="val -9575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2. Pick a “</a:t>
              </a:r>
              <a:r>
                <a:rPr lang="en-US" sz="2800" b="1" dirty="0" err="1">
                  <a:solidFill>
                    <a:schemeClr val="bg1"/>
                  </a:solidFill>
                </a:rPr>
                <a:t>geom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r>
                <a:rPr 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</a:rPr>
                <a:t>function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61201" y="4771720"/>
            <a:ext cx="3683000" cy="1246648"/>
            <a:chOff x="896764" y="1732048"/>
            <a:chExt cx="2365216" cy="124664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986"/>
                <a:gd name="adj2" fmla="val -9655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764" y="1873229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3. Write aesthetic </a:t>
              </a:r>
              <a:r>
                <a:rPr lang="en-US" sz="2800" b="1" dirty="0">
                  <a:solidFill>
                    <a:schemeClr val="bg1"/>
                  </a:solidFill>
                </a:rPr>
                <a:t>mappings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2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Open the </a:t>
            </a:r>
            <a:r>
              <a:rPr lang="en-US" sz="3600" dirty="0">
                <a:solidFill>
                  <a:srgbClr val="0070C0"/>
                </a:solidFill>
                <a:latin typeface="Monaco" pitchFamily="2" charset="77"/>
              </a:rPr>
              <a:t>02_transform_visualize.qmd</a:t>
            </a:r>
            <a:r>
              <a:rPr lang="en-US" sz="4000" dirty="0"/>
              <a:t> </a:t>
            </a:r>
            <a:r>
              <a:rPr lang="en-US" sz="4400" dirty="0"/>
              <a:t>file in the </a:t>
            </a:r>
            <a:r>
              <a:rPr lang="en-US" sz="3600" dirty="0">
                <a:solidFill>
                  <a:srgbClr val="0070C0"/>
                </a:solidFill>
                <a:latin typeface="Monaco" pitchFamily="2" charset="77"/>
              </a:rPr>
              <a:t>exercises</a:t>
            </a:r>
            <a:r>
              <a:rPr lang="en-US" sz="4400" dirty="0"/>
              <a:t> folder.</a:t>
            </a:r>
          </a:p>
          <a:p>
            <a:pPr marL="0" indent="0">
              <a:buNone/>
            </a:pPr>
            <a:r>
              <a:rPr lang="en-US" sz="4400" dirty="0"/>
              <a:t>Read what it says and follow the instructions to complete the exercise.</a:t>
            </a:r>
          </a:p>
        </p:txBody>
      </p:sp>
    </p:spTree>
    <p:extLst>
      <p:ext uri="{BB962C8B-B14F-4D97-AF65-F5344CB8AC3E}">
        <p14:creationId xmlns:p14="http://schemas.microsoft.com/office/powerpoint/2010/main" val="293205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87686" y="1684117"/>
            <a:ext cx="7618831" cy="1006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select()</a:t>
            </a:r>
            <a:r>
              <a:rPr lang="en-US" sz="3200" dirty="0"/>
              <a:t> subsets columns by name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6099D-93BA-4044-B5A2-A0D34FDA56FE}"/>
              </a:ext>
            </a:extLst>
          </p:cNvPr>
          <p:cNvGrpSpPr/>
          <p:nvPr/>
        </p:nvGrpSpPr>
        <p:grpSpPr>
          <a:xfrm>
            <a:off x="1454258" y="1684117"/>
            <a:ext cx="2247767" cy="995844"/>
            <a:chOff x="593887" y="1722035"/>
            <a:chExt cx="2247767" cy="995844"/>
          </a:xfrm>
        </p:grpSpPr>
        <p:graphicFrame>
          <p:nvGraphicFramePr>
            <p:cNvPr id="10" name="Google Shape;147;p18">
              <a:extLst>
                <a:ext uri="{FF2B5EF4-FFF2-40B4-BE49-F238E27FC236}">
                  <a16:creationId xmlns:a16="http://schemas.microsoft.com/office/drawing/2014/main" id="{1745E705-87DD-3546-A5E7-2D5DC3A2CBE9}"/>
                </a:ext>
              </a:extLst>
            </p:cNvPr>
            <p:cNvGraphicFramePr/>
            <p:nvPr/>
          </p:nvGraphicFramePr>
          <p:xfrm>
            <a:off x="593887" y="1722035"/>
            <a:ext cx="1046024" cy="968156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092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79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647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24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11" name="Google Shape;148;p18">
              <a:extLst>
                <a:ext uri="{FF2B5EF4-FFF2-40B4-BE49-F238E27FC236}">
                  <a16:creationId xmlns:a16="http://schemas.microsoft.com/office/drawing/2014/main" id="{D40F168D-7E8B-2049-97B7-940B96812DC7}"/>
                </a:ext>
              </a:extLst>
            </p:cNvPr>
            <p:cNvGraphicFramePr/>
            <p:nvPr/>
          </p:nvGraphicFramePr>
          <p:xfrm>
            <a:off x="2238454" y="1749723"/>
            <a:ext cx="603200" cy="968156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9650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066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2" name="Google Shape;152;p18">
              <a:extLst>
                <a:ext uri="{FF2B5EF4-FFF2-40B4-BE49-F238E27FC236}">
                  <a16:creationId xmlns:a16="http://schemas.microsoft.com/office/drawing/2014/main" id="{DEADF342-73B1-2040-AF14-4CDD98875EBB}"/>
                </a:ext>
              </a:extLst>
            </p:cNvPr>
            <p:cNvSpPr/>
            <p:nvPr/>
          </p:nvSpPr>
          <p:spPr>
            <a:xfrm>
              <a:off x="1775840" y="2100439"/>
              <a:ext cx="326685" cy="2113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FD02C8-45FD-AC4C-9347-9497C6B4C4C8}"/>
              </a:ext>
            </a:extLst>
          </p:cNvPr>
          <p:cNvGrpSpPr/>
          <p:nvPr/>
        </p:nvGrpSpPr>
        <p:grpSpPr>
          <a:xfrm>
            <a:off x="1033365" y="3068855"/>
            <a:ext cx="2668660" cy="968156"/>
            <a:chOff x="593887" y="3068855"/>
            <a:chExt cx="2668660" cy="968156"/>
          </a:xfrm>
        </p:grpSpPr>
        <p:graphicFrame>
          <p:nvGraphicFramePr>
            <p:cNvPr id="13" name="Google Shape;154;p18">
              <a:extLst>
                <a:ext uri="{FF2B5EF4-FFF2-40B4-BE49-F238E27FC236}">
                  <a16:creationId xmlns:a16="http://schemas.microsoft.com/office/drawing/2014/main" id="{AAFA965D-DF2A-6C42-BC67-62B616730392}"/>
                </a:ext>
              </a:extLst>
            </p:cNvPr>
            <p:cNvGraphicFramePr/>
            <p:nvPr/>
          </p:nvGraphicFramePr>
          <p:xfrm>
            <a:off x="593887" y="3068855"/>
            <a:ext cx="1046024" cy="968156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092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79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647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24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14" name="Google Shape;156;p18">
              <a:extLst>
                <a:ext uri="{FF2B5EF4-FFF2-40B4-BE49-F238E27FC236}">
                  <a16:creationId xmlns:a16="http://schemas.microsoft.com/office/drawing/2014/main" id="{CE221E51-9868-B04B-BB8E-1B5FE62169F6}"/>
                </a:ext>
              </a:extLst>
            </p:cNvPr>
            <p:cNvGraphicFramePr/>
            <p:nvPr/>
          </p:nvGraphicFramePr>
          <p:xfrm>
            <a:off x="2216523" y="3068855"/>
            <a:ext cx="1046024" cy="40212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092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79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647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24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3404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404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404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5" name="Google Shape;152;p18">
              <a:extLst>
                <a:ext uri="{FF2B5EF4-FFF2-40B4-BE49-F238E27FC236}">
                  <a16:creationId xmlns:a16="http://schemas.microsoft.com/office/drawing/2014/main" id="{953A488E-38F8-AF4E-99A7-CD62C97E3E6B}"/>
                </a:ext>
              </a:extLst>
            </p:cNvPr>
            <p:cNvSpPr/>
            <p:nvPr/>
          </p:nvSpPr>
          <p:spPr>
            <a:xfrm>
              <a:off x="1764874" y="3164241"/>
              <a:ext cx="326685" cy="2113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3CA39A-79FA-4C45-AC13-9FB81CC49D08}"/>
              </a:ext>
            </a:extLst>
          </p:cNvPr>
          <p:cNvGrpSpPr/>
          <p:nvPr/>
        </p:nvGrpSpPr>
        <p:grpSpPr>
          <a:xfrm>
            <a:off x="219420" y="4172724"/>
            <a:ext cx="3482605" cy="912032"/>
            <a:chOff x="281013" y="5097164"/>
            <a:chExt cx="3482605" cy="912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5F0177-33B0-EA40-901A-AF59885B5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207"/>
            <a:stretch/>
          </p:blipFill>
          <p:spPr>
            <a:xfrm>
              <a:off x="281013" y="5097164"/>
              <a:ext cx="1358898" cy="908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6A5F4B-BA39-354C-8EB8-6D7B2EAF4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/>
            <a:stretch/>
          </p:blipFill>
          <p:spPr>
            <a:xfrm>
              <a:off x="2091560" y="5097164"/>
              <a:ext cx="1672058" cy="912032"/>
            </a:xfrm>
            <a:prstGeom prst="rect">
              <a:avLst/>
            </a:prstGeom>
          </p:spPr>
        </p:pic>
        <p:sp>
          <p:nvSpPr>
            <p:cNvPr id="19" name="Google Shape;152;p18">
              <a:extLst>
                <a:ext uri="{FF2B5EF4-FFF2-40B4-BE49-F238E27FC236}">
                  <a16:creationId xmlns:a16="http://schemas.microsoft.com/office/drawing/2014/main" id="{462C7D19-9D66-724F-8A20-892B6F088D4D}"/>
                </a:ext>
              </a:extLst>
            </p:cNvPr>
            <p:cNvSpPr/>
            <p:nvPr/>
          </p:nvSpPr>
          <p:spPr>
            <a:xfrm>
              <a:off x="1720629" y="5505495"/>
              <a:ext cx="326685" cy="2113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DEAB4D9-C338-6245-9259-A388CDA39D7F}"/>
              </a:ext>
            </a:extLst>
          </p:cNvPr>
          <p:cNvSpPr txBox="1">
            <a:spLocks/>
          </p:cNvSpPr>
          <p:nvPr/>
        </p:nvSpPr>
        <p:spPr>
          <a:xfrm>
            <a:off x="4187685" y="3068855"/>
            <a:ext cx="7618831" cy="10060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filter()</a:t>
            </a:r>
            <a:r>
              <a:rPr lang="en-US" sz="3200" dirty="0"/>
              <a:t> subsets rows by a logical condition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784CEEB-F171-2F4C-8DD8-1799B30BBA12}"/>
              </a:ext>
            </a:extLst>
          </p:cNvPr>
          <p:cNvSpPr txBox="1">
            <a:spLocks/>
          </p:cNvSpPr>
          <p:nvPr/>
        </p:nvSpPr>
        <p:spPr>
          <a:xfrm>
            <a:off x="4187685" y="5446082"/>
            <a:ext cx="7618831" cy="10060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3200" dirty="0"/>
              <a:t>Use the </a:t>
            </a:r>
            <a:r>
              <a:rPr lang="en-US" sz="3200" b="1" dirty="0"/>
              <a:t>pipe operator </a:t>
            </a:r>
            <a:r>
              <a:rPr lang="en-US" sz="2800" dirty="0">
                <a:latin typeface="Consolas" panose="020B0609020204030204" pitchFamily="49" charset="0"/>
              </a:rPr>
              <a:t>|&gt;</a:t>
            </a:r>
            <a:r>
              <a:rPr lang="en-US" sz="3200" dirty="0"/>
              <a:t> to chain functions into a pipeline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EA191B-21B6-A946-8FF4-3846B22FCED1}"/>
              </a:ext>
            </a:extLst>
          </p:cNvPr>
          <p:cNvSpPr txBox="1">
            <a:spLocks/>
          </p:cNvSpPr>
          <p:nvPr/>
        </p:nvSpPr>
        <p:spPr>
          <a:xfrm>
            <a:off x="4187685" y="4367455"/>
            <a:ext cx="7618831" cy="10060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mutate()</a:t>
            </a:r>
            <a:r>
              <a:rPr lang="en-US" sz="3200" dirty="0"/>
              <a:t> creates new calculated columns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FC1D01-BDD7-0042-AFB6-30DDF0BB1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5" y="5539309"/>
            <a:ext cx="3365352" cy="6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/>
              <a:t>10</a:t>
            </a:r>
            <a:r>
              <a:rPr lang="en-US" dirty="0">
                <a:latin typeface="+mn-lt"/>
              </a:rPr>
              <a:t> Minute Intro to the </a:t>
            </a:r>
            <a:r>
              <a:rPr lang="en-US" dirty="0" err="1">
                <a:latin typeface="+mn-lt"/>
              </a:rPr>
              <a:t>Tidyverse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325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92286" y="1454453"/>
            <a:ext cx="8214231" cy="1013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ggplot2</a:t>
            </a:r>
            <a:r>
              <a:rPr lang="en-US" sz="2400" dirty="0"/>
              <a:t> is a the </a:t>
            </a:r>
            <a:r>
              <a:rPr lang="en-US" sz="2400" dirty="0" err="1"/>
              <a:t>tidyverse</a:t>
            </a:r>
            <a:r>
              <a:rPr lang="en-US" sz="2400" dirty="0"/>
              <a:t> package for visualizing data. You can create </a:t>
            </a:r>
            <a:r>
              <a:rPr lang="en-US" sz="2400" b="1" dirty="0"/>
              <a:t>any type of plot</a:t>
            </a:r>
            <a:r>
              <a:rPr lang="en-US" sz="2400" dirty="0"/>
              <a:t> using a simple template to which you provide: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AAA238-6FB0-5E42-852D-D68BD5CF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393" y="1454452"/>
            <a:ext cx="1073417" cy="1013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B2E9C-ADD0-A346-B768-475D9AF0F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568" y="2609516"/>
            <a:ext cx="1488242" cy="6892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F99C33-345F-8549-BA1B-F83B59476A70}"/>
              </a:ext>
            </a:extLst>
          </p:cNvPr>
          <p:cNvGrpSpPr/>
          <p:nvPr/>
        </p:nvGrpSpPr>
        <p:grpSpPr>
          <a:xfrm>
            <a:off x="943087" y="4500584"/>
            <a:ext cx="2330152" cy="748755"/>
            <a:chOff x="1380698" y="1691644"/>
            <a:chExt cx="6271390" cy="20152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874E44-159A-4343-AA1A-D31F7FAC7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6500" b="52477"/>
            <a:stretch/>
          </p:blipFill>
          <p:spPr>
            <a:xfrm>
              <a:off x="1380698" y="1691644"/>
              <a:ext cx="3159217" cy="20152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C5E960-F76E-BF44-A2E2-28146661C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0000" r="66999" b="2477"/>
            <a:stretch/>
          </p:blipFill>
          <p:spPr>
            <a:xfrm>
              <a:off x="4539916" y="1691644"/>
              <a:ext cx="3112172" cy="201520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36BC4-E1DD-D64F-9384-38E479190EE0}"/>
              </a:ext>
            </a:extLst>
          </p:cNvPr>
          <p:cNvGrpSpPr/>
          <p:nvPr/>
        </p:nvGrpSpPr>
        <p:grpSpPr>
          <a:xfrm>
            <a:off x="257896" y="3440300"/>
            <a:ext cx="3015343" cy="804489"/>
            <a:chOff x="838200" y="2150595"/>
            <a:chExt cx="10738892" cy="28651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EEC20D-67F8-7A42-A5F8-FB1EFDC5C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9292" y="2150595"/>
              <a:ext cx="5257800" cy="28651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25BA22-EA9E-D844-8A76-2ADA8772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2150595"/>
              <a:ext cx="5257800" cy="2865120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390970-3B2E-EB4F-974D-AB5B46CF6752}"/>
              </a:ext>
            </a:extLst>
          </p:cNvPr>
          <p:cNvSpPr txBox="1">
            <a:spLocks/>
          </p:cNvSpPr>
          <p:nvPr/>
        </p:nvSpPr>
        <p:spPr>
          <a:xfrm>
            <a:off x="3768503" y="2609515"/>
            <a:ext cx="8214231" cy="8434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A </a:t>
            </a:r>
            <a:r>
              <a:rPr lang="en-US" sz="2400" b="1" dirty="0"/>
              <a:t>tidy data frame</a:t>
            </a:r>
            <a:r>
              <a:rPr lang="en-US" sz="2400" dirty="0"/>
              <a:t>, in which each </a:t>
            </a:r>
            <a:r>
              <a:rPr lang="en-US" sz="2400" b="1" dirty="0">
                <a:solidFill>
                  <a:schemeClr val="accent2"/>
                </a:solidFill>
              </a:rPr>
              <a:t>variable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chemeClr val="accent2"/>
                </a:solidFill>
              </a:rPr>
              <a:t>column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92D050"/>
                </a:solidFill>
              </a:rPr>
              <a:t>observation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rgbClr val="92D050"/>
                </a:solidFill>
              </a:rPr>
              <a:t>row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FFC000"/>
                </a:solidFill>
              </a:rPr>
              <a:t>value</a:t>
            </a:r>
            <a:r>
              <a:rPr lang="en-US" sz="2400" b="1" dirty="0"/>
              <a:t> </a:t>
            </a:r>
            <a:r>
              <a:rPr lang="en-US" sz="2400" dirty="0"/>
              <a:t>is in its own </a:t>
            </a:r>
            <a:r>
              <a:rPr lang="en-US" sz="2400" b="1" dirty="0">
                <a:solidFill>
                  <a:srgbClr val="FFC000"/>
                </a:solidFill>
              </a:rPr>
              <a:t>cell</a:t>
            </a:r>
            <a:r>
              <a:rPr lang="en-US" sz="2400" dirty="0"/>
              <a:t>;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756C814-0D63-6645-B88E-415FA7035F49}"/>
              </a:ext>
            </a:extLst>
          </p:cNvPr>
          <p:cNvSpPr txBox="1">
            <a:spLocks/>
          </p:cNvSpPr>
          <p:nvPr/>
        </p:nvSpPr>
        <p:spPr>
          <a:xfrm>
            <a:off x="3768502" y="3578024"/>
            <a:ext cx="8214231" cy="8044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2. A </a:t>
            </a:r>
            <a:r>
              <a:rPr lang="en-US" sz="2400" b="1" dirty="0" err="1"/>
              <a:t>geom</a:t>
            </a:r>
            <a:r>
              <a:rPr lang="en-US" sz="2400" b="1" dirty="0"/>
              <a:t> function</a:t>
            </a:r>
            <a:r>
              <a:rPr lang="en-US" sz="2400" dirty="0"/>
              <a:t>, which tells R what kind of plot to make; and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4A4C1A-F9EC-7A40-8D1A-509D2006ECFD}"/>
              </a:ext>
            </a:extLst>
          </p:cNvPr>
          <p:cNvSpPr txBox="1">
            <a:spLocks/>
          </p:cNvSpPr>
          <p:nvPr/>
        </p:nvSpPr>
        <p:spPr>
          <a:xfrm>
            <a:off x="3768501" y="4528820"/>
            <a:ext cx="8214231" cy="10903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3. </a:t>
            </a:r>
            <a:r>
              <a:rPr lang="en-US" sz="2400" b="1" dirty="0"/>
              <a:t>Aesthetic mappings</a:t>
            </a:r>
            <a:r>
              <a:rPr lang="en-US" sz="2400" dirty="0"/>
              <a:t>, which tell R how to represent data as graphical markings on the plot.</a:t>
            </a:r>
          </a:p>
        </p:txBody>
      </p:sp>
    </p:spTree>
    <p:extLst>
      <p:ext uri="{BB962C8B-B14F-4D97-AF65-F5344CB8AC3E}">
        <p14:creationId xmlns:p14="http://schemas.microsoft.com/office/powerpoint/2010/main" val="32327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9226A-1113-674C-A787-6FC5B2ED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50" y="1126273"/>
            <a:ext cx="9598699" cy="71057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6650" y="1126273"/>
            <a:ext cx="9598699" cy="77724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1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46" y="1161846"/>
            <a:ext cx="9985108" cy="72107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3445" y="1161846"/>
            <a:ext cx="9985109" cy="72107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49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B11FDD-EFA9-6944-904E-E5C6FA8D89E8}"/>
              </a:ext>
            </a:extLst>
          </p:cNvPr>
          <p:cNvGrpSpPr/>
          <p:nvPr/>
        </p:nvGrpSpPr>
        <p:grpSpPr>
          <a:xfrm>
            <a:off x="2151353" y="801153"/>
            <a:ext cx="7889294" cy="5255693"/>
            <a:chOff x="2104549" y="830314"/>
            <a:chExt cx="7889294" cy="52556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DCDED1-AAA1-8349-A8CD-800A703C32B3}"/>
                </a:ext>
              </a:extLst>
            </p:cNvPr>
            <p:cNvGrpSpPr/>
            <p:nvPr/>
          </p:nvGrpSpPr>
          <p:grpSpPr>
            <a:xfrm>
              <a:off x="2104549" y="830315"/>
              <a:ext cx="6582683" cy="5255692"/>
              <a:chOff x="-176095" y="3589988"/>
              <a:chExt cx="4589764" cy="366452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16C1E9-5D77-2840-9A8A-A811A6548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6095" y="3596338"/>
                <a:ext cx="1765300" cy="20320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328C1AA-0C23-E048-B252-8E41D2EE6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376" y="5209810"/>
                <a:ext cx="1765300" cy="20447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9A2579C-BC64-2D46-A734-E675DF608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1654" y="3589988"/>
                <a:ext cx="1765300" cy="20447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328831E-2B01-F543-80FB-1D3F1D7A6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8369" y="5209810"/>
                <a:ext cx="1765300" cy="2032000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439D8A-D781-5745-9C7C-A4CA1858E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2034" y="830314"/>
              <a:ext cx="2531809" cy="2932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21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9C9D02-5B6D-CC28-E9FA-58DF4FFD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332" y="2314389"/>
            <a:ext cx="12098992" cy="3357790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856B8654-628A-B24C-8BB0-39E6F5212A24}"/>
              </a:ext>
            </a:extLst>
          </p:cNvPr>
          <p:cNvSpPr txBox="1"/>
          <p:nvPr/>
        </p:nvSpPr>
        <p:spPr>
          <a:xfrm>
            <a:off x="-1" y="682728"/>
            <a:ext cx="1219200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The Data Analysis Pipeline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D914AB-DB7F-BE5F-53E8-F8F5E94D41DB}"/>
              </a:ext>
            </a:extLst>
          </p:cNvPr>
          <p:cNvSpPr/>
          <p:nvPr/>
        </p:nvSpPr>
        <p:spPr>
          <a:xfrm>
            <a:off x="2566787" y="2169402"/>
            <a:ext cx="5595578" cy="1798483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88828" y="2286000"/>
            <a:ext cx="7283635" cy="40227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 Organize data in a consistent, intuitive way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 Code should be human readable, concise, and consistent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 Build pipelines from atomic data analysis steps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797" y="2165349"/>
            <a:ext cx="3044604" cy="3044604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B01BE7F9-B159-C54F-B284-E84321FC6776}"/>
              </a:ext>
            </a:extLst>
          </p:cNvPr>
          <p:cNvSpPr txBox="1"/>
          <p:nvPr/>
        </p:nvSpPr>
        <p:spPr>
          <a:xfrm>
            <a:off x="-1" y="682728"/>
            <a:ext cx="1219200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 err="1">
                <a:latin typeface="Tw Cen MT" panose="020B0602020104020603" pitchFamily="34" charset="77"/>
                <a:cs typeface="Helvetica Neue"/>
              </a:rPr>
              <a:t>Tidyverse</a:t>
            </a: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: R Packages for Data Science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3011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68E0FC-A33F-AE51-ACE6-B5B55B911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5196"/>
            <a:ext cx="5522259" cy="1758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94C72-BC11-DF2F-7914-176748786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24046"/>
            <a:ext cx="4283829" cy="1593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4CCF7-E9A5-A332-1F23-D2019511276C}"/>
              </a:ext>
            </a:extLst>
          </p:cNvPr>
          <p:cNvSpPr txBox="1"/>
          <p:nvPr/>
        </p:nvSpPr>
        <p:spPr>
          <a:xfrm>
            <a:off x="685799" y="2097741"/>
            <a:ext cx="4805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keep </a:t>
            </a:r>
            <a:r>
              <a:rPr lang="en-US" sz="3200" b="1" dirty="0">
                <a:solidFill>
                  <a:srgbClr val="FF0000"/>
                </a:solidFill>
              </a:rPr>
              <a:t>rows</a:t>
            </a:r>
            <a:r>
              <a:rPr lang="en-US" sz="3200" dirty="0"/>
              <a:t> that match a condition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02729-08DD-9F33-14F1-4DA60D40F369}"/>
              </a:ext>
            </a:extLst>
          </p:cNvPr>
          <p:cNvGrpSpPr/>
          <p:nvPr/>
        </p:nvGrpSpPr>
        <p:grpSpPr>
          <a:xfrm>
            <a:off x="685799" y="1273814"/>
            <a:ext cx="4805080" cy="655320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A86ADE-C0C6-A949-B5FD-78094FFF7BFD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C9A53F-5262-3795-27E0-E071DC817D07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filter(</a:t>
              </a:r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lang="en-US" sz="2400" i="1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condition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25F848-8ECB-2DD6-0FD7-6699D79FFDE6}"/>
              </a:ext>
            </a:extLst>
          </p:cNvPr>
          <p:cNvSpPr txBox="1"/>
          <p:nvPr/>
        </p:nvSpPr>
        <p:spPr>
          <a:xfrm>
            <a:off x="685799" y="4847973"/>
            <a:ext cx="4805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keep or drop </a:t>
            </a:r>
            <a:r>
              <a:rPr lang="en-US" sz="3200" b="1" dirty="0">
                <a:solidFill>
                  <a:srgbClr val="FF0000"/>
                </a:solidFill>
              </a:rPr>
              <a:t>columns</a:t>
            </a:r>
            <a:r>
              <a:rPr lang="en-US" sz="3200" dirty="0"/>
              <a:t> using their names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70903-4418-FC63-031B-137ED1432700}"/>
              </a:ext>
            </a:extLst>
          </p:cNvPr>
          <p:cNvGrpSpPr/>
          <p:nvPr/>
        </p:nvGrpSpPr>
        <p:grpSpPr>
          <a:xfrm>
            <a:off x="685799" y="4024046"/>
            <a:ext cx="4805080" cy="655320"/>
            <a:chOff x="2080825" y="3162925"/>
            <a:chExt cx="8090002" cy="6553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5CE046-FA5F-B1AB-7FB5-964168F7B6BD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2A58FE-6D72-8C23-F412-1D4C9D9335A7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select(</a:t>
              </a:r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lang="en-US" sz="2400" i="1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columns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6F5CAA-E3EC-9549-3373-8CFA1404712F}"/>
              </a:ext>
            </a:extLst>
          </p:cNvPr>
          <p:cNvGrpSpPr/>
          <p:nvPr/>
        </p:nvGrpSpPr>
        <p:grpSpPr>
          <a:xfrm>
            <a:off x="4927940" y="2048327"/>
            <a:ext cx="2899028" cy="1692771"/>
            <a:chOff x="896764" y="1503897"/>
            <a:chExt cx="2365216" cy="1692771"/>
          </a:xfrm>
        </p:grpSpPr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F87A8F79-8D30-95A6-D05D-49EAC9241676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4272"/>
                <a:gd name="adj2" fmla="val -9884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CA1C8A-9663-1024-0540-C0710DBAA3F1}"/>
                </a:ext>
              </a:extLst>
            </p:cNvPr>
            <p:cNvSpPr txBox="1"/>
            <p:nvPr/>
          </p:nvSpPr>
          <p:spPr>
            <a:xfrm>
              <a:off x="896764" y="1503897"/>
              <a:ext cx="2365216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logical test 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(return each row for which the test is </a:t>
              </a:r>
              <a:r>
                <a:rPr lang="en-US" sz="2000" u="sng" dirty="0">
                  <a:solidFill>
                    <a:schemeClr val="bg1"/>
                  </a:solidFill>
                </a:rPr>
                <a:t>TRUE</a:t>
              </a:r>
              <a:r>
                <a:rPr lang="en-US" sz="2000" dirty="0">
                  <a:solidFill>
                    <a:schemeClr val="bg1"/>
                  </a:solidFill>
                </a:rPr>
                <a:t>)</a:t>
              </a:r>
              <a:endParaRPr lang="en-US" sz="20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BB3BCB-7252-18B3-81E4-5A6D7D2B268C}"/>
              </a:ext>
            </a:extLst>
          </p:cNvPr>
          <p:cNvGrpSpPr/>
          <p:nvPr/>
        </p:nvGrpSpPr>
        <p:grpSpPr>
          <a:xfrm>
            <a:off x="5338885" y="4977704"/>
            <a:ext cx="6279373" cy="1661993"/>
            <a:chOff x="896764" y="1519287"/>
            <a:chExt cx="2365216" cy="1661993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94B561C5-882F-783F-5E7A-0C31B2C74740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70138"/>
                <a:gd name="adj2" fmla="val -105787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BBC5A-9AAC-A81F-4B2D-4460330DC562}"/>
                </a:ext>
              </a:extLst>
            </p:cNvPr>
            <p:cNvSpPr txBox="1"/>
            <p:nvPr/>
          </p:nvSpPr>
          <p:spPr>
            <a:xfrm>
              <a:off x="896764" y="1519287"/>
              <a:ext cx="2365216" cy="16619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column names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select multiple by separating with commas;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drop instead of keep by prefixing column names with “-”</a:t>
              </a:r>
              <a:endParaRPr lang="en-US" sz="20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E07BDC-5F91-F77A-B8D0-5E02B8D2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5835"/>
            <a:ext cx="5746376" cy="1357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735DF1-1B7C-81CE-6B56-DDDBC1584A12}"/>
              </a:ext>
            </a:extLst>
          </p:cNvPr>
          <p:cNvSpPr txBox="1"/>
          <p:nvPr/>
        </p:nvSpPr>
        <p:spPr>
          <a:xfrm>
            <a:off x="685799" y="2097741"/>
            <a:ext cx="4805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Creates calculated columns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92EEA7-4ABC-DA33-AABF-198CFEE1D5DB}"/>
              </a:ext>
            </a:extLst>
          </p:cNvPr>
          <p:cNvGrpSpPr/>
          <p:nvPr/>
        </p:nvGrpSpPr>
        <p:grpSpPr>
          <a:xfrm>
            <a:off x="685799" y="1273814"/>
            <a:ext cx="4805080" cy="655320"/>
            <a:chOff x="2080825" y="3162925"/>
            <a:chExt cx="8090002" cy="655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89A4EF-0F21-E590-8863-228750C45A14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9468B2-8BE7-2F50-ADC8-23ABCB56E3A5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mutate(</a:t>
              </a:r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col = expr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49125-8031-8EBD-9762-B8219CCF41DF}"/>
              </a:ext>
            </a:extLst>
          </p:cNvPr>
          <p:cNvGrpSpPr/>
          <p:nvPr/>
        </p:nvGrpSpPr>
        <p:grpSpPr>
          <a:xfrm>
            <a:off x="685799" y="3093649"/>
            <a:ext cx="4805080" cy="3307930"/>
            <a:chOff x="2080825" y="3162925"/>
            <a:chExt cx="8090002" cy="9145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448BE0-0E7C-9E00-3B0F-86D1059C968D}"/>
                </a:ext>
              </a:extLst>
            </p:cNvPr>
            <p:cNvSpPr/>
            <p:nvPr/>
          </p:nvSpPr>
          <p:spPr>
            <a:xfrm>
              <a:off x="2080825" y="3162925"/>
              <a:ext cx="8090002" cy="6800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C414AF-DADA-5713-2E15-ED471A26CAB6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842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data </a:t>
              </a:r>
              <a:r>
                <a:rPr lang="en-US" sz="2400" dirty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|&gt;</a:t>
              </a:r>
            </a:p>
            <a:p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 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filter(</a:t>
              </a:r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condition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) </a:t>
              </a:r>
              <a:r>
                <a:rPr lang="en-US" sz="2400" dirty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|&gt;</a:t>
              </a:r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   select(</a:t>
              </a:r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columns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) </a:t>
              </a:r>
              <a:r>
                <a:rPr lang="en-US" sz="2400" dirty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|&gt;</a:t>
              </a:r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   mutate(</a:t>
              </a:r>
              <a:r>
                <a:rPr lang="en-US" sz="24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col = expr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) </a:t>
              </a:r>
              <a:r>
                <a:rPr lang="en-US" sz="2400" dirty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|&gt;</a:t>
              </a:r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   ...</a:t>
              </a:r>
            </a:p>
            <a:p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  <a:p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  <a:p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FB9BC37-0F4F-8820-CD07-B9E0F74F7147}"/>
              </a:ext>
            </a:extLst>
          </p:cNvPr>
          <p:cNvSpPr txBox="1"/>
          <p:nvPr/>
        </p:nvSpPr>
        <p:spPr>
          <a:xfrm>
            <a:off x="685799" y="5685220"/>
            <a:ext cx="4805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Chain </a:t>
            </a:r>
            <a:r>
              <a:rPr lang="en-US" sz="3200" dirty="0" err="1"/>
              <a:t>tidyverse</a:t>
            </a:r>
            <a:r>
              <a:rPr lang="en-US" sz="3200" dirty="0"/>
              <a:t> commands into a pipeline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07E85464-46B2-1221-1C7A-84C7259DCE91}"/>
              </a:ext>
            </a:extLst>
          </p:cNvPr>
          <p:cNvSpPr/>
          <p:nvPr/>
        </p:nvSpPr>
        <p:spPr>
          <a:xfrm>
            <a:off x="6096000" y="2537621"/>
            <a:ext cx="3907967" cy="1246648"/>
          </a:xfrm>
          <a:prstGeom prst="wedgeRoundRectCallout">
            <a:avLst>
              <a:gd name="adj1" fmla="val -149356"/>
              <a:gd name="adj2" fmla="val 34288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77542-2EA8-0136-71B2-34F9E688BF93}"/>
              </a:ext>
            </a:extLst>
          </p:cNvPr>
          <p:cNvSpPr txBox="1"/>
          <p:nvPr/>
        </p:nvSpPr>
        <p:spPr>
          <a:xfrm>
            <a:off x="6096000" y="2379999"/>
            <a:ext cx="3907967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pipe operator*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(“then”)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EF341-BF05-2697-20D9-8B32C61EFB0E}"/>
              </a:ext>
            </a:extLst>
          </p:cNvPr>
          <p:cNvSpPr txBox="1"/>
          <p:nvPr/>
        </p:nvSpPr>
        <p:spPr>
          <a:xfrm>
            <a:off x="6815637" y="4229100"/>
            <a:ext cx="2630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 alternatively, </a:t>
            </a:r>
            <a:r>
              <a:rPr lang="en-US" sz="2400" dirty="0">
                <a:solidFill>
                  <a:srgbClr val="0070C0"/>
                </a:solidFill>
                <a:latin typeface="Monaco" pitchFamily="2" charset="77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207476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61452" y="740977"/>
            <a:ext cx="5816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ea typeface="Monaco" charset="0"/>
                <a:cs typeface="Consolas" panose="020B0609020204030204" pitchFamily="49" charset="0"/>
              </a:rPr>
              <a:t>The Pipe Operator</a:t>
            </a:r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|&gt;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64867" y="3792686"/>
            <a:ext cx="1097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Passes the </a:t>
            </a:r>
            <a:r>
              <a:rPr lang="en-US" sz="2800" b="1" dirty="0"/>
              <a:t>object on the left </a:t>
            </a:r>
            <a:r>
              <a:rPr lang="en-US" sz="2800" dirty="0"/>
              <a:t>as </a:t>
            </a:r>
            <a:r>
              <a:rPr lang="en-US" sz="2800" b="1" dirty="0"/>
              <a:t>first argument </a:t>
            </a:r>
            <a:r>
              <a:rPr lang="en-US" sz="2800" dirty="0"/>
              <a:t>to the </a:t>
            </a:r>
            <a:r>
              <a:rPr lang="en-US" sz="2800" b="1" dirty="0"/>
              <a:t>function on the right</a:t>
            </a:r>
            <a:r>
              <a:rPr lang="en-US" sz="2800" dirty="0"/>
              <a:t>.</a:t>
            </a:r>
            <a:endParaRPr lang="en-US" sz="2800" dirty="0"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060" y="2906519"/>
            <a:ext cx="1097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 </a:t>
            </a:r>
            <a:r>
              <a:rPr lang="en-US" sz="2800" dirty="0" err="1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redcart</a:t>
            </a:r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|&gt;</a:t>
            </a:r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filter(</a:t>
            </a:r>
            <a:r>
              <a:rPr lang="en-US" sz="2800" u="sng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, structure == "repeating")</a:t>
            </a:r>
          </a:p>
        </p:txBody>
      </p:sp>
      <p:sp>
        <p:nvSpPr>
          <p:cNvPr id="4" name="U-Turn Arrow 3"/>
          <p:cNvSpPr/>
          <p:nvPr/>
        </p:nvSpPr>
        <p:spPr>
          <a:xfrm>
            <a:off x="1885950" y="2020352"/>
            <a:ext cx="3237379" cy="886167"/>
          </a:xfrm>
          <a:prstGeom prst="uturnArrow">
            <a:avLst>
              <a:gd name="adj1" fmla="val 41027"/>
              <a:gd name="adj2" fmla="val 25000"/>
              <a:gd name="adj3" fmla="val 34618"/>
              <a:gd name="adj4" fmla="val 19033"/>
              <a:gd name="adj5" fmla="val 10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CF9A7-7D7C-1484-0866-1E84154B6B11}"/>
              </a:ext>
            </a:extLst>
          </p:cNvPr>
          <p:cNvSpPr txBox="1"/>
          <p:nvPr/>
        </p:nvSpPr>
        <p:spPr>
          <a:xfrm>
            <a:off x="383252" y="4764284"/>
            <a:ext cx="1097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            filter(</a:t>
            </a:r>
            <a:r>
              <a:rPr lang="en-US" sz="2800" dirty="0" err="1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redcart</a:t>
            </a:r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, structure == "repeating")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B08A-0F42-B642-E75B-21B9EAA32302}"/>
              </a:ext>
            </a:extLst>
          </p:cNvPr>
          <p:cNvSpPr txBox="1"/>
          <p:nvPr/>
        </p:nvSpPr>
        <p:spPr>
          <a:xfrm>
            <a:off x="348961" y="5388841"/>
            <a:ext cx="1097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 </a:t>
            </a:r>
            <a:r>
              <a:rPr lang="en-US" sz="2800" dirty="0" err="1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redcart</a:t>
            </a:r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|&gt;</a:t>
            </a:r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filter(structure == "repeating")</a:t>
            </a:r>
          </a:p>
        </p:txBody>
      </p:sp>
    </p:spTree>
    <p:extLst>
      <p:ext uri="{BB962C8B-B14F-4D97-AF65-F5344CB8AC3E}">
        <p14:creationId xmlns:p14="http://schemas.microsoft.com/office/powerpoint/2010/main" val="54149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Rewrite the following statement with a pipe:</a:t>
            </a:r>
          </a:p>
          <a:p>
            <a:pPr marL="0" indent="0" algn="ctr">
              <a:buNone/>
            </a:pPr>
            <a:br>
              <a:rPr lang="en-US" sz="1400" dirty="0"/>
            </a:b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select(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mydata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, 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first_name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, 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last_name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)</a:t>
            </a: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050" dirty="0"/>
            </a:br>
            <a:r>
              <a:rPr lang="en-US" sz="4400" dirty="0"/>
              <a:t>Take one minute to discuss with your neighbor!</a:t>
            </a:r>
          </a:p>
        </p:txBody>
      </p:sp>
    </p:spTree>
    <p:extLst>
      <p:ext uri="{BB962C8B-B14F-4D97-AF65-F5344CB8AC3E}">
        <p14:creationId xmlns:p14="http://schemas.microsoft.com/office/powerpoint/2010/main" val="301791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5B018A-D7A0-344C-B0D4-20E17F66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07" y="1536799"/>
            <a:ext cx="4157300" cy="39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10842</TotalTime>
  <Words>2302</Words>
  <Application>Microsoft Macintosh PowerPoint</Application>
  <PresentationFormat>Widescreen</PresentationFormat>
  <Paragraphs>223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Consolas</vt:lpstr>
      <vt:lpstr>Monaco</vt:lpstr>
      <vt:lpstr>Times New Roman</vt:lpstr>
      <vt:lpstr>Tw Cen MT</vt:lpstr>
      <vt:lpstr>Tw Cen MT Condensed</vt:lpstr>
      <vt:lpstr>Wingdings 3</vt:lpstr>
      <vt:lpstr>Integral</vt:lpstr>
      <vt:lpstr>Transform and Visualize</vt:lpstr>
      <vt:lpstr>10 Minute Intro to the Tidyverse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To make any kind of plot:</vt:lpstr>
      <vt:lpstr>To make any kind of graph:</vt:lpstr>
      <vt:lpstr>1. Pick a “Tidy” Data Frame</vt:lpstr>
      <vt:lpstr>PowerPoint Presentation</vt:lpstr>
      <vt:lpstr>2. Pick a “Geom” Function</vt:lpstr>
      <vt:lpstr>PowerPoint Presentation</vt:lpstr>
      <vt:lpstr>3. Write Aesthetic Mappings</vt:lpstr>
      <vt:lpstr>To make any kind of graph:</vt:lpstr>
      <vt:lpstr>Your Turn</vt:lpstr>
      <vt:lpstr>PowerPoint Presentation</vt:lpstr>
      <vt:lpstr>PowerPoint Presentation</vt:lpstr>
      <vt:lpstr>What else?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606</cp:revision>
  <cp:lastPrinted>2019-02-19T22:36:37Z</cp:lastPrinted>
  <dcterms:created xsi:type="dcterms:W3CDTF">2018-02-01T22:00:01Z</dcterms:created>
  <dcterms:modified xsi:type="dcterms:W3CDTF">2023-09-11T02:23:40Z</dcterms:modified>
</cp:coreProperties>
</file>